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7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</p:sldIdLst>
  <p:sldSz cx="9144000" cy="6858000" type="screen4x3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64638" autoAdjust="0"/>
  </p:normalViewPr>
  <p:slideViewPr>
    <p:cSldViewPr>
      <p:cViewPr varScale="1">
        <p:scale>
          <a:sx n="56" d="100"/>
          <a:sy n="56" d="100"/>
        </p:scale>
        <p:origin x="394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E3AA3DA-EC84-4DD7-8A74-45A681010EC3}" type="datetimeFigureOut">
              <a:rPr lang="en-US" smtClean="0"/>
              <a:t>12/22/2025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CFAD5FD-0C45-495A-B335-FCFFBA85D2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623991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hy-AM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Բարև ձեզ: Այսօր ես կներկայացնեմ </a:t>
            </a:r>
            <a:r>
              <a:rPr lang="en-US" sz="1200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SlideShow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hy-AM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նախագիծը, որն իրենից ներկայացնում է ժամանակակից հավելված՝ նախատեսված սլայդների պատրաստման և խմբագրման համար։ Նախագիծը մշակված է </a:t>
            </a:r>
            <a:r>
              <a:rPr lang="en-US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C++20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hy-AM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լեզվով և օգտագործում է </a:t>
            </a:r>
            <a:r>
              <a:rPr lang="en-US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Qt6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hy-AM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գրադարանը՝ թե՛ գրաֆիկական, և թե՛ հրամանային տողի ինտերֆեյսեր ապահովելու համար։ Ծրագրի հիմքում ընկած են մի քանի առանցքային տեխնոլոգիաներ. </a:t>
            </a:r>
            <a:r>
              <a:rPr lang="en-US" sz="1200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CMake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</a:t>
            </a:r>
            <a:r>
              <a:rPr lang="hy-AM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ը՝ որպես կառուցման համակարգ, </a:t>
            </a:r>
            <a:r>
              <a:rPr lang="en-US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Qt6 Widgets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</a:t>
            </a:r>
            <a:r>
              <a:rPr lang="hy-AM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ը՝ օգտատիրոջ փոխազդեցության համար, և </a:t>
            </a:r>
            <a:r>
              <a:rPr lang="en-US" sz="1200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libzip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</a:t>
            </a:r>
            <a:r>
              <a:rPr lang="hy-AM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ը՝ ֆայլերի սեղմման և 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PPTX </a:t>
            </a:r>
            <a:r>
              <a:rPr lang="hy-AM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ձևաչափի հետ աշխատանքի համար։ Այս նախագիծը ոչ միայն գործիք է, այլև ցուցադրում է, թե ինչպես կարելի է համադրել բարդ տրամաբանությունը պարզ և հասկանալի ինտերֆեյսի հետ։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CFAD5FD-0C45-495A-B335-FCFFBA85D2C6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692825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hy-AM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Մշակման ընթացքում մենք բախվեցինք մի հետաքրքիր խնդրի. պատկերները երբեմն «թռչում էին» իրենց տեղից, իսկ տեքստը հայտնվում էր սխալ դիրքում։ Պարզվեց, որ մենք սխալ էինք օգտագործում տեսարանի (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scene) </a:t>
            </a:r>
            <a:r>
              <a:rPr lang="hy-AM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կոորդինատները՝ առանց հաշվի առնելու օբյեկտի ներքին դիրքը, և մոդելը չէր թարմանում տեղաշարժման ժամանակ։ Լուծումը հետևյալն էր. պատկերները ստեղծել (0,0) կոորդինատով և օգտագործել </a:t>
            </a:r>
            <a:r>
              <a:rPr lang="en-US" dirty="0" err="1" smtClean="0"/>
              <a:t>setPos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hy-AM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ֆունկցիան։ Մենք ավելացրեցինք </a:t>
            </a:r>
            <a:r>
              <a:rPr lang="en-US" dirty="0" err="1" smtClean="0"/>
              <a:t>shapeMoved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hy-AM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ազդանշանը, որը թարմացնում է մոդելը միայն այն ժամանակ, երբ օգտատերը բաց է թողնում մկնիկի սեղմակը։ Սա սովորեցրեց մեզ մոդել-տեսարան (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Model-View) </a:t>
            </a:r>
            <a:r>
              <a:rPr lang="hy-AM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սինխրոնիզացիայի կարևորությունը։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CFAD5FD-0C45-495A-B335-FCFFBA85D2C6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934349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hy-AM" dirty="0" smtClean="0"/>
              <a:t>Հ</a:t>
            </a:r>
            <a:r>
              <a:rPr lang="hy-AM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րամանային տողի համակարգը կառուցված է որպես հստակ փոխակերպման շղթա: Երբ օգտատերը ներմուծում է տեքստ, այն նախ անցնում է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Tokenizer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</a:t>
            </a:r>
            <a:r>
              <a:rPr lang="hy-AM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ով, ապա 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Parser-</a:t>
            </a:r>
            <a:r>
              <a:rPr lang="hy-AM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ով, որը ստեղծում է համապատասխան հրամանի օբյեկտը (</a:t>
            </a:r>
            <a:r>
              <a:rPr lang="en-US" dirty="0" err="1" smtClean="0"/>
              <a:t>ICommand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)։ </a:t>
            </a:r>
            <a:r>
              <a:rPr lang="hy-AM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Այս հրամանը փոխանցվում է 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Controller-</a:t>
            </a:r>
            <a:r>
              <a:rPr lang="hy-AM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ին, որն էլ կատարում է փոփոխությունը մոդելի մեջ։ Այս կառուցվածքը շատ հեշտ է ընդլայնել. եթե ցանկանում եք ավելացնել նոր հրաման, պարզապես պետք է իրականացնել </a:t>
            </a:r>
            <a:r>
              <a:rPr lang="en-US" dirty="0" err="1" smtClean="0"/>
              <a:t>ICommand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hy-AM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ինտերֆեյսը՝ առանց մնացած կոդը փոփոխելու։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CFAD5FD-0C45-495A-B335-FCFFBA85D2C6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748172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hy-AM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Ֆայլերի պահպանման համար մենք ընտրեցինք 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PPTX </a:t>
            </a:r>
            <a:r>
              <a:rPr lang="hy-AM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ձևաչափը: Գործնականում սա նշանակում է ստեղծել </a:t>
            </a:r>
            <a:r>
              <a:rPr lang="en-US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zip </a:t>
            </a:r>
            <a:r>
              <a:rPr lang="hy-AM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կոնտեյներ</a:t>
            </a:r>
            <a:r>
              <a:rPr lang="hy-AM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որի ներսում տվյալները պահվում են 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XML </a:t>
            </a:r>
            <a:r>
              <a:rPr lang="hy-AM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ձևաչափով։ Մեր սեփական սերիալիզատորը վերցնում է սլայդների և պատկերների տվյալները և դրանք դասավորում ճիշտ 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XML </a:t>
            </a:r>
            <a:r>
              <a:rPr lang="hy-AM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կառուցվածքում։ Կարևոր է նշել սահմանափակումը. թեև ստեղծված ֆայլերը կարող են բացվել այլ ծրագրերով, ներմուծման ֆունկցիան լիարժեք երաշխավորված է միայն հենց այս ծրագրով ստեղծված ֆայլերի համար։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CFAD5FD-0C45-495A-B335-FCFFBA85D2C6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047072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hy-AM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Որակյալ ծրագիր ունենալու համար մենք կիրառել ենք մի քանի մոտեցում: Բացի սովորական 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Release </a:t>
            </a:r>
            <a:r>
              <a:rPr lang="hy-AM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և 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Debug </a:t>
            </a:r>
            <a:r>
              <a:rPr lang="hy-AM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կառուցումներից, մենք օգտագործում ենք </a:t>
            </a:r>
            <a:r>
              <a:rPr lang="en-US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ASAN (</a:t>
            </a:r>
            <a:r>
              <a:rPr lang="en-US" sz="1200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AddressSanitizer</a:t>
            </a:r>
            <a:r>
              <a:rPr lang="en-US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։ </a:t>
            </a:r>
            <a:r>
              <a:rPr lang="hy-AM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Սա մեզ թույլ է տալիս հայտնաբերել հիշողության հետ կապված բարդ սխալները, ինչպիսիք են </a:t>
            </a:r>
            <a:r>
              <a:rPr lang="en-US" dirty="0" smtClean="0"/>
              <a:t>use-after-free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</a:t>
            </a:r>
            <a:r>
              <a:rPr lang="hy-AM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ն կամ զանգվածի սահմաններից դուրս գալը։ 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C++-</a:t>
            </a:r>
            <a:r>
              <a:rPr lang="hy-AM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ում հիշողության կառավարումը կրիտիկական է, և նման գործիքների կիրառումը զգալիորեն բարձրացնում է հավելվածի կայունությունը: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CFAD5FD-0C45-495A-B335-FCFFBA85D2C6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240703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hy-AM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Չնայած նախագիծն արդեն ֆունկցիոնալ է, մենք ունենք հեռահար պլաններ: Մենք նախատեսում ենք ընդլայնել 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PPTX </a:t>
            </a:r>
            <a:r>
              <a:rPr lang="hy-AM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համատեղելիությունը՝ ավելացնելով ավելի շատ 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XML </a:t>
            </a:r>
            <a:r>
              <a:rPr lang="hy-AM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հնարավորություններ։ Նաև ցանկանում ենք ներդնել պատկերների խմբավորման, հավասարեցման և ինքնաշխատ կպչող ցանցի (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snapping grid) </a:t>
            </a:r>
            <a:r>
              <a:rPr lang="hy-AM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գործիքներ։ Տեքստի հետ աշխատանքը նույնպես կարող է բարելավվել՝ ավելացնելով տառատեսակների չափսերի և դիրքի ավելի նուրբ կարգավորումներ։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CFAD5FD-0C45-495A-B335-FCFFBA85D2C6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741439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hy-AM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Ամփոփելով՝ այս նախագիծը հաջողված փորձ էր՝ ստեղծելու բարդ համակարգ՝ հստակ տարանջատված շերտերով։ Այն ցուցադրում է </a:t>
            </a:r>
            <a:r>
              <a:rPr lang="hy-AM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օբյեկտ կողմնորոշված դիզայնի</a:t>
            </a:r>
            <a:r>
              <a:rPr lang="hy-AM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Qt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</a:t>
            </a:r>
            <a:r>
              <a:rPr lang="hy-AM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ի հնարավորությունների և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CMake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</a:t>
            </a:r>
            <a:r>
              <a:rPr lang="hy-AM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ի կիրառման հմտությունները։ Մենք սովորեցինք, թե ինչպես կառավարել տվյալների սերիալիզացիան և ինչպես ապահովել կոդի վերաօգտագործելիությունը տարբեր ինտերֆեյսների միջև։ Շնորհակալություն ուշադրության համար, պատրաստ եմ պատասխանել ձեր հարցերին:</a:t>
            </a:r>
            <a:endParaRPr lang="en-US" smtClean="0"/>
          </a:p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CFAD5FD-0C45-495A-B335-FCFFBA85D2C6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425476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hy-AM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Հիմնական նպատակն էր ունենալ մի պարզ, բայց արդյունավետ գործիք, որը թույլ կտա ստեղծել սլայդներ՝ օգտագործելով երկրաչափական պատկերներ և տեքստեր։ Մենք ցանկանում էինք ապահովել երկակի մոտեցում. </a:t>
            </a:r>
            <a:r>
              <a:rPr lang="en-US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GUI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</a:t>
            </a:r>
            <a:r>
              <a:rPr lang="hy-AM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ն նախատեսված է տեսողական և արագ խմբագրման համար, իսկ </a:t>
            </a:r>
            <a:r>
              <a:rPr lang="en-US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CLI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</a:t>
            </a:r>
            <a:r>
              <a:rPr lang="hy-AM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ն՝ ավտոմատացման և սկրիպտավորման հնարավորությունների համար։ Նախագծի մշակման ընթացքում դրված էին հստակ սահմանափակումներ. այն պետք է լիներ 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cross-platform</a:t>
            </a:r>
            <a:r>
              <a:rPr lang="hy-AM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՝ աշխատելով տարբեր օպերացիոն համակարգերում, և ունենար 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PPTX </a:t>
            </a:r>
            <a:r>
              <a:rPr lang="hy-AM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ֆայլեր արտահանելու և ներմուծելու սեփական մեխանիզմ։</a:t>
            </a:r>
            <a:endParaRPr lang="en-US" dirty="0" smtClean="0"/>
          </a:p>
          <a:p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CFAD5FD-0C45-495A-B335-FCFFBA85D2C6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336568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y-AM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Ծրագիրը թույլ է տալիս ստեղծել նոր սլայդշոուներ և ավելացնել անսահմանափակ քանակությամբ սլայդներ։ Յուրաքանչյուր սլայդի վրա կարելի է տեղադրել տարբեր տեսակի պատկերներ՝ </a:t>
            </a:r>
            <a:r>
              <a:rPr lang="hy-AM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ուղղանկյուններ, էլիպսներ, տեքստային դաշտեր և նույնիսկ նկարներ</a:t>
            </a:r>
            <a:r>
              <a:rPr lang="hy-AM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։ Օգտատերը կարող է ընտրել ցանկացած պատկեր և փոփոխել դրա հատկությունները, ինչպիսիք են դիրքը (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X </a:t>
            </a:r>
            <a:r>
              <a:rPr lang="hy-AM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և 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Y </a:t>
            </a:r>
            <a:r>
              <a:rPr lang="hy-AM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կոորդինատները), չափսերը (լայնություն և բարձրություն) և բովանդակությունը։ Կարևոր է շեշտել, որ նախագիծը կենտրոնացած է </a:t>
            </a:r>
            <a:r>
              <a:rPr lang="hy-AM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կոդի կառուցվածքի և տրամաբանական ճշգրտության</a:t>
            </a:r>
            <a:r>
              <a:rPr lang="hy-AM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վրա, այլ ոչ թե 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Microsoft PowerPoint-</a:t>
            </a:r>
            <a:r>
              <a:rPr lang="hy-AM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ի բոլոր ֆունկցիաները կրկնօրինակելու վրա։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CFAD5FD-0C45-495A-B335-FCFFBA85D2C6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456090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y-AM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Նախագծի ճարտարապետությունը հիմնված է բաղադրիչների հստակ տարանջատման վրա: Միջուկը կամ </a:t>
            </a:r>
            <a:r>
              <a:rPr lang="en-US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core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hy-AM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գրադարանը պարունակում է բոլոր մոդելային օբյեկտները, ինչպիսիք են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SlideShow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</a:t>
            </a:r>
            <a:r>
              <a:rPr lang="hy-AM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ն և 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Shape-</a:t>
            </a:r>
            <a:r>
              <a:rPr lang="hy-AM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ը, ինչպես նաև վերահսկիչը (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controller), </a:t>
            </a:r>
            <a:r>
              <a:rPr lang="hy-AM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որը կառավարում է հավելվածի վիճակը և 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undo/redo </a:t>
            </a:r>
            <a:r>
              <a:rPr lang="hy-AM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գործողությունները։ </a:t>
            </a:r>
            <a:r>
              <a:rPr lang="en-US" sz="1200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SlideShowCLI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</a:t>
            </a:r>
            <a:r>
              <a:rPr lang="hy-AM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ն օգտագործում է այս միջուկը՝ հրամանները մշակելու համար, իսկ </a:t>
            </a:r>
            <a:r>
              <a:rPr lang="en-US" sz="1200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SlideShowGUI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</a:t>
            </a:r>
            <a:r>
              <a:rPr lang="hy-AM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ն ապահովում է վիզուալ շփումը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MainWindow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</a:t>
            </a:r>
            <a:r>
              <a:rPr lang="hy-AM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ի և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CanvasView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</a:t>
            </a:r>
            <a:r>
              <a:rPr lang="hy-AM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ի միջոցով։ Այսպիսի բաժանումը թույլ է տալիս, որ օգտատիրոջ ինտերֆեյսը լինի «թեթև», իսկ ամբողջ բարդ տրամաբանությունը կենտրոնացած լինի մեկ վայրում, ինչը հեշտացնում է թեստավորումն ու հետագա ընդլայնումը։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CFAD5FD-0C45-495A-B335-FCFFBA85D2C6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615942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hy-AM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Կոդի կազմակերպվածությունը նույնքան կարևոր է, որքան դրա ֆունկցիոնալությունը: Մեր նախագծի կառուցվածքում մենք կիրառել ենք </a:t>
            </a:r>
            <a:r>
              <a:rPr lang="en-US" dirty="0" smtClean="0"/>
              <a:t>include/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hy-AM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և </a:t>
            </a:r>
            <a:r>
              <a:rPr lang="en-US" dirty="0" err="1" smtClean="0"/>
              <a:t>src</a:t>
            </a:r>
            <a:r>
              <a:rPr lang="en-US" dirty="0" smtClean="0"/>
              <a:t>/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hy-AM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թղթապանակների տարանջատումը. առաջինում պահվում են միջուկի հրամանների վերնագրային ֆայլերը (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headers), </a:t>
            </a:r>
            <a:r>
              <a:rPr lang="hy-AM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իսկ երկրորդում՝ դրանց իրականացումը (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implementation)։ </a:t>
            </a:r>
            <a:r>
              <a:rPr lang="hy-AM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Գրաֆիկական ինտերֆեյսի ամբողջ կոդը մեկուսացված է </a:t>
            </a:r>
            <a:r>
              <a:rPr lang="en-US" dirty="0" err="1" smtClean="0"/>
              <a:t>gui</a:t>
            </a:r>
            <a:r>
              <a:rPr lang="en-US" dirty="0" smtClean="0"/>
              <a:t>/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hy-AM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թղթապանակում։ Սա թույլ է տալիս խուսափել տրամաբանական և վիզուալ շերտերի խառնվելուց: Երբ դուք նայում եք ֆայլային համակարգին, անմիջապես պարզ է դառնում, թե որտեղ է ավարտվում գրադարանը և որտեղ է սկսվում հավելվածը։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CFAD5FD-0C45-495A-B335-FCFFBA85D2C6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746581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hy-AM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Նախագծի կառուցման համար մենք օգտագործում ենք </a:t>
            </a:r>
            <a:r>
              <a:rPr lang="en-US" sz="1200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CMake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hy-AM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ինչը ապահովում է ճկունություն և հեշտ կառավարում։ Մենք ունենք երեք հիմնական թիրախ (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targets). </a:t>
            </a:r>
            <a:r>
              <a:rPr lang="en-US" dirty="0" smtClean="0"/>
              <a:t>core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hy-AM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գրադարանը և երկու գործարկվող ֆայլերը՝ 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CLI-</a:t>
            </a:r>
            <a:r>
              <a:rPr lang="hy-AM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ն և 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GUI-</a:t>
            </a:r>
            <a:r>
              <a:rPr lang="hy-AM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ն։ Կախվածությունների կառավարումն իրականացվում է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pkg-config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</a:t>
            </a:r>
            <a:r>
              <a:rPr lang="hy-AM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ի միջոցով, հատկապես </a:t>
            </a:r>
            <a:r>
              <a:rPr lang="en-US" sz="1200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libzip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hy-AM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գրադարանի համար, իսկ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Qt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</a:t>
            </a:r>
            <a:r>
              <a:rPr lang="hy-AM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ի պարագայում միացված են </a:t>
            </a:r>
            <a:r>
              <a:rPr lang="en-US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AUTOMOC, AUTOUIC </a:t>
            </a:r>
            <a:r>
              <a:rPr lang="hy-AM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և </a:t>
            </a:r>
            <a:r>
              <a:rPr lang="en-US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AUTORCC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hy-AM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գործիքները։ Սա նշանակում է, որ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CMake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</a:t>
            </a:r>
            <a:r>
              <a:rPr lang="hy-AM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ը ինքնաշխատ եղանակով գեներացնում է անհրաժեշտ կոդը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Qt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</a:t>
            </a:r>
            <a:r>
              <a:rPr lang="hy-AM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ի մետա-օբյեկտային համակարգի համար, ինչը զգալիորեն արագացնում է մշակման գործընթացը։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CFAD5FD-0C45-495A-B335-FCFFBA85D2C6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822271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hy-AM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Ծրագրի տեղադրման գործընթացը պարզեցված է մինչև նվազագույնի: 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Ubuntu </a:t>
            </a:r>
            <a:r>
              <a:rPr lang="hy-AM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կամ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Debian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hy-AM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համակարգերում անհրաժեշտ է տեղադրել հիմնական գործիքները, ինչպիսիք են 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build-essential-</a:t>
            </a:r>
            <a:r>
              <a:rPr lang="hy-AM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ը,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cmake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</a:t>
            </a:r>
            <a:r>
              <a:rPr lang="hy-AM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ը և 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Qt6-</a:t>
            </a:r>
            <a:r>
              <a:rPr lang="hy-AM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ի զարգացման փաթեթները։ Կառուցումը կատարվում է երկու հրամանով. նախ ստեղծվում է 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build </a:t>
            </a:r>
            <a:r>
              <a:rPr lang="hy-AM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թղթապանակը, ապա իրականացվում է կոմպիլյացիան </a:t>
            </a:r>
            <a:r>
              <a:rPr lang="en-US" dirty="0" smtClean="0"/>
              <a:t>Release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hy-AM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ռեժիմով։ Գործարկումից հետո դուք կարող եք ընտրել՝ աշխատել գրաֆիկական պատուհանով, թե օգտագործել հրամանային տողը սկրիպտների միջոցով։ Եթե ցանկանում եք մաքրել նախագիծը, պարզապես պետք է հեռացնել 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build </a:t>
            </a:r>
            <a:r>
              <a:rPr lang="hy-AM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թղթապանակը։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CFAD5FD-0C45-495A-B335-FCFFBA85D2C6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572309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hy-AM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Այժմ խորանանք ներքին կառուցվածքի մեջ: Հավելվածի հիմքում ընկած են չորս հիմնական դասեր. </a:t>
            </a:r>
            <a:r>
              <a:rPr lang="en-US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Shape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</a:t>
            </a:r>
            <a:r>
              <a:rPr lang="hy-AM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ը պահում է պատկերի տեսակը, երկրաչափական տվյալները և տեքստը։ </a:t>
            </a:r>
            <a:r>
              <a:rPr lang="en-US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Slide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</a:t>
            </a:r>
            <a:r>
              <a:rPr lang="hy-AM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ը պատկերների հավաքածու է, իսկ </a:t>
            </a:r>
            <a:r>
              <a:rPr lang="en-US" sz="1200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SlideShow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</a:t>
            </a:r>
            <a:r>
              <a:rPr lang="hy-AM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ն՝ սլայդների շարք։ Ամենակարևոր դերերից մեկը խաղում է </a:t>
            </a:r>
            <a:r>
              <a:rPr lang="en-US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Controller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</a:t>
            </a:r>
            <a:r>
              <a:rPr lang="hy-AM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ը. այն կառավարում է հավելվածի ընթացիկ վիճակը և պատասխանատու է 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undo/redo </a:t>
            </a:r>
            <a:r>
              <a:rPr lang="hy-AM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մեխանիզմի համար։ Այս մոդելը թույլ է տալիս, որ տվյալները լինեն անկախ ցուցադրման եղանակից. նույն տվյալները կարող են հավասարապես մատուցվել թե՛ 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GUI-</a:t>
            </a:r>
            <a:r>
              <a:rPr lang="hy-AM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ում, և թե՛ 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CLI-</a:t>
            </a:r>
            <a:r>
              <a:rPr lang="hy-AM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ում։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CFAD5FD-0C45-495A-B335-FCFFBA85D2C6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448153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hy-AM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Գրաֆիկական ինտերֆեյսը կառուցված է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Qt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</a:t>
            </a:r>
            <a:r>
              <a:rPr lang="hy-AM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ի հզոր գործիքակազմի վրա: </a:t>
            </a:r>
            <a:r>
              <a:rPr lang="en-US" sz="1200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MainWindow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</a:t>
            </a:r>
            <a:r>
              <a:rPr lang="hy-AM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ն հանդիսանում է հիմնական հարթակը, որտեղ տեղակայված են գործիքների վահանակը և սլայդների ցանկը։ Կենտրոնական մասում գտնվում է </a:t>
            </a:r>
            <a:r>
              <a:rPr lang="en-US" sz="1200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CanvasView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</a:t>
            </a:r>
            <a:r>
              <a:rPr lang="hy-AM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ն, որը հիմնված է </a:t>
            </a:r>
            <a:r>
              <a:rPr lang="en-US" dirty="0" err="1" smtClean="0"/>
              <a:t>QGraphicsView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</a:t>
            </a:r>
            <a:r>
              <a:rPr lang="hy-AM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ի վրա։ Այն օգտագործում է </a:t>
            </a:r>
            <a:r>
              <a:rPr lang="en-US" dirty="0" err="1" smtClean="0"/>
              <a:t>QGraphicsScene</a:t>
            </a:r>
            <a:r>
              <a:rPr lang="hy-AM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՝ պատկերները ներկայացնելու համար: Մենք օգտագործել ենք </a:t>
            </a:r>
            <a:r>
              <a:rPr lang="en-US" dirty="0" err="1" smtClean="0"/>
              <a:t>QGraphicsItem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</a:t>
            </a:r>
            <a:r>
              <a:rPr lang="hy-AM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ի հատուկ դրոշակներ (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flags), </a:t>
            </a:r>
            <a:r>
              <a:rPr lang="hy-AM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որոնք հնարավորություն են տալիս օգտատիրոջը մկնիկով նշել պատկերները և տեղաշարժել դրանք կտավի վրա։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CFAD5FD-0C45-495A-B335-FCFFBA85D2C6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397777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455373190" r:id="rId1"/>
  </p:sldLayoutIdLst>
  <p:txStyles>
    <p:titleStyle>
      <a:lvl1pPr algn="ctr">
        <a:defRPr sz="4400" kern="1200">
          <a:solidFill>
            <a:schemeClr val="lt1"/>
          </a:solidFill>
        </a:defRPr>
      </a:lvl1pPr>
      <a:extLst/>
    </p:titleStyle>
    <p:bodyStyle>
      <a:lvl1pPr indent="-324900" algn="ctr">
        <a:defRPr sz="3200" kern="1200">
          <a:solidFill>
            <a:schemeClr val="tx1"/>
          </a:solidFill>
        </a:defRPr>
      </a:lvl1pPr>
      <a:extLst/>
    </p:bodyStyle>
    <p:otherStyle>
      <a:defPPr algn="ctr">
        <a:defRPr kern="1200">
          <a:solidFill>
            <a:schemeClr val="tx1"/>
          </a:solidFill>
        </a:defRPr>
      </a:defPPr>
      <a:extLst/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886961"/>
          <a:ext cx="9144000" cy="5992361"/>
          <a:chOff x="0" y="886961"/>
          <a:chExt cx="9144000" cy="5992361"/>
        </a:xfrm>
      </p:grpSpPr>
      <p:pic>
        <p:nvPicPr>
          <p:cNvPr id="2" name="Slid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886961"/>
            <a:ext cx="9144000" cy="510540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886961"/>
          <a:ext cx="9144000" cy="5992361"/>
          <a:chOff x="0" y="886961"/>
          <a:chExt cx="9144000" cy="5992361"/>
        </a:xfrm>
      </p:grpSpPr>
      <p:pic>
        <p:nvPicPr>
          <p:cNvPr id="2" name="Slid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886961"/>
            <a:ext cx="9144000" cy="510540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886961"/>
          <a:ext cx="9144000" cy="5992361"/>
          <a:chOff x="0" y="886961"/>
          <a:chExt cx="9144000" cy="5992361"/>
        </a:xfrm>
      </p:grpSpPr>
      <p:pic>
        <p:nvPicPr>
          <p:cNvPr id="2" name="Slid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886961"/>
            <a:ext cx="9144000" cy="5105400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886961"/>
          <a:ext cx="9144000" cy="5992361"/>
          <a:chOff x="0" y="886961"/>
          <a:chExt cx="9144000" cy="5992361"/>
        </a:xfrm>
      </p:grpSpPr>
      <p:pic>
        <p:nvPicPr>
          <p:cNvPr id="2" name="Slid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886961"/>
            <a:ext cx="9144000" cy="5105400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886961"/>
          <a:ext cx="9144000" cy="5992361"/>
          <a:chOff x="0" y="886961"/>
          <a:chExt cx="9144000" cy="5992361"/>
        </a:xfrm>
      </p:grpSpPr>
      <p:pic>
        <p:nvPicPr>
          <p:cNvPr id="2" name="Slid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886961"/>
            <a:ext cx="9144000" cy="5105400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886961"/>
          <a:ext cx="9144000" cy="5992361"/>
          <a:chOff x="0" y="886961"/>
          <a:chExt cx="9144000" cy="5992361"/>
        </a:xfrm>
      </p:grpSpPr>
      <p:pic>
        <p:nvPicPr>
          <p:cNvPr id="2" name="Slid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886961"/>
            <a:ext cx="9144000" cy="5105400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886961"/>
          <a:ext cx="9144000" cy="5992361"/>
          <a:chOff x="0" y="886961"/>
          <a:chExt cx="9144000" cy="5992361"/>
        </a:xfrm>
      </p:grpSpPr>
      <p:pic>
        <p:nvPicPr>
          <p:cNvPr id="2" name="Slid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886961"/>
            <a:ext cx="9144000" cy="510540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886961"/>
          <a:ext cx="9144000" cy="5992361"/>
          <a:chOff x="0" y="886961"/>
          <a:chExt cx="9144000" cy="5992361"/>
        </a:xfrm>
      </p:grpSpPr>
      <p:pic>
        <p:nvPicPr>
          <p:cNvPr id="2" name="Slid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886961"/>
            <a:ext cx="9144000" cy="51054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886961"/>
          <a:ext cx="9144000" cy="5992361"/>
          <a:chOff x="0" y="886961"/>
          <a:chExt cx="9144000" cy="5992361"/>
        </a:xfrm>
      </p:grpSpPr>
      <p:pic>
        <p:nvPicPr>
          <p:cNvPr id="2" name="Slid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886961"/>
            <a:ext cx="9144000" cy="51054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886961"/>
          <a:ext cx="9144000" cy="5992361"/>
          <a:chOff x="0" y="886961"/>
          <a:chExt cx="9144000" cy="5992361"/>
        </a:xfrm>
      </p:grpSpPr>
      <p:pic>
        <p:nvPicPr>
          <p:cNvPr id="2" name="Slid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886961"/>
            <a:ext cx="9144000" cy="51054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886961"/>
          <a:ext cx="9144000" cy="5992361"/>
          <a:chOff x="0" y="886961"/>
          <a:chExt cx="9144000" cy="5992361"/>
        </a:xfrm>
      </p:grpSpPr>
      <p:pic>
        <p:nvPicPr>
          <p:cNvPr id="2" name="Slid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886961"/>
            <a:ext cx="9144000" cy="51054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886961"/>
          <a:ext cx="9144000" cy="5992361"/>
          <a:chOff x="0" y="886961"/>
          <a:chExt cx="9144000" cy="5992361"/>
        </a:xfrm>
      </p:grpSpPr>
      <p:pic>
        <p:nvPicPr>
          <p:cNvPr id="2" name="Slid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886961"/>
            <a:ext cx="9144000" cy="510540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886961"/>
          <a:ext cx="9144000" cy="5992361"/>
          <a:chOff x="0" y="886961"/>
          <a:chExt cx="9144000" cy="5992361"/>
        </a:xfrm>
      </p:grpSpPr>
      <p:pic>
        <p:nvPicPr>
          <p:cNvPr id="2" name="Slid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886961"/>
            <a:ext cx="9144000" cy="510540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886961"/>
          <a:ext cx="9144000" cy="5992361"/>
          <a:chOff x="0" y="886961"/>
          <a:chExt cx="9144000" cy="5992361"/>
        </a:xfrm>
      </p:grpSpPr>
      <p:pic>
        <p:nvPicPr>
          <p:cNvPr id="2" name="Slid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886961"/>
            <a:ext cx="9144000" cy="510540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886961"/>
          <a:ext cx="9144000" cy="5992361"/>
          <a:chOff x="0" y="886961"/>
          <a:chExt cx="9144000" cy="5992361"/>
        </a:xfrm>
      </p:grpSpPr>
      <p:pic>
        <p:nvPicPr>
          <p:cNvPr id="2" name="Slid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886961"/>
            <a:ext cx="9144000" cy="51054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Theme26">
  <a:themeElements>
    <a:clrScheme name="Theme26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Theme26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Theme26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1232</Words>
  <Application>Microsoft Office PowerPoint</Application>
  <PresentationFormat>On-screen Show (4:3)</PresentationFormat>
  <Paragraphs>30</Paragraphs>
  <Slides>15</Slides>
  <Notes>15</Notes>
  <HiddenSlides>0</HiddenSlides>
  <MMClips>0</MMClips>
  <ScaleCrop>false</ScaleCrop>
  <HeadingPairs>
    <vt:vector size="6" baseType="variant">
      <vt:variant>
        <vt:lpstr>Fonts Used</vt:lpstr>
      </vt:variant>
      <vt:variant>
        <vt:i4>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7" baseType="lpstr">
      <vt:lpstr>Calibri</vt:lpstr>
      <vt:lpstr>Theme26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Microsoft Corporation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Untitled Presentation</dc:title>
  <dc:subject/>
  <dc:creator>Unknown Creator</dc:creator>
  <cp:keywords/>
  <dc:description/>
  <cp:lastModifiedBy>Microsoft account</cp:lastModifiedBy>
  <cp:revision>16</cp:revision>
  <dcterms:created xsi:type="dcterms:W3CDTF">2025-12-21T22:41:57Z</dcterms:created>
  <dcterms:modified xsi:type="dcterms:W3CDTF">2025-12-21T22:46:09Z</dcterms:modified>
  <cp:category/>
</cp:coreProperties>
</file>